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73" r:id="rId3"/>
    <p:sldId id="274" r:id="rId4"/>
    <p:sldId id="282" r:id="rId5"/>
    <p:sldId id="275" r:id="rId6"/>
    <p:sldId id="277" r:id="rId7"/>
    <p:sldId id="283" r:id="rId8"/>
    <p:sldId id="284" r:id="rId9"/>
    <p:sldId id="270" r:id="rId10"/>
    <p:sldId id="271" r:id="rId11"/>
    <p:sldId id="263" r:id="rId12"/>
    <p:sldId id="286" r:id="rId13"/>
    <p:sldId id="290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EB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378D7-4881-489B-B45A-22EB6DE1ADA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ACEB7-DA61-4E3D-9985-85A388E83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25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B7-DA61-4E3D-9985-85A388E83E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B7-DA61-4E3D-9985-85A388E83E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9740-FC71-4D95-ACF6-E381A68E31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B7-DA61-4E3D-9985-85A388E83E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B7-DA61-4E3D-9985-85A388E83E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172D-7CC9-4324-9853-18733D33C8C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44A0-DF9D-47BB-9AB9-26BD058E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147"/>
            <a:ext cx="9144000" cy="2883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51" y="2180427"/>
            <a:ext cx="9036496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Диета при мочекаменной болезни</a:t>
            </a:r>
            <a:br>
              <a:rPr lang="ru-RU" b="1" dirty="0" smtClean="0"/>
            </a:br>
            <a:r>
              <a:rPr lang="ru-RU" sz="2800" b="1" dirty="0" smtClean="0"/>
              <a:t>врач-уролог </a:t>
            </a:r>
            <a:r>
              <a:rPr lang="ru-RU" sz="2800" b="1" dirty="0" err="1" smtClean="0"/>
              <a:t>Гелиг</a:t>
            </a:r>
            <a:r>
              <a:rPr lang="ru-RU" sz="2800" b="1" dirty="0" smtClean="0"/>
              <a:t> В.А.</a:t>
            </a:r>
            <a:endParaRPr lang="ru-RU" sz="2800" dirty="0"/>
          </a:p>
        </p:txBody>
      </p:sp>
      <p:pic>
        <p:nvPicPr>
          <p:cNvPr id="4" name="Рисунок 3" descr="C:\Users\54konsult\Desktop\emblema_blue_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839691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2641" y="295350"/>
            <a:ext cx="61926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ПСПБГМУ им.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И.П. Павлова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КЛИНИКА УРОЛОГИИ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клиники профессор Петров С. Б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7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810" y="916370"/>
            <a:ext cx="8172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эффективности: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мочи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Мочевая кислота в крови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&lt;360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мкмоль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/л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Мочевая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кислота в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моче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 </a:t>
            </a:r>
            <a:r>
              <a:rPr lang="ru-RU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ммоль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/сутки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КАМНИ ИЗ МОЧЕВОЙ КИСЛОТЫ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6754" y="3923788"/>
            <a:ext cx="2186277" cy="32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92" y="4325618"/>
            <a:ext cx="2254316" cy="24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8" y="3724537"/>
            <a:ext cx="2664296" cy="303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7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0460" y="-127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КАМНИ ИЗ ОКСАЛАТА КАЛЬЦИЯ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0595491"/>
              </p:ext>
            </p:extLst>
          </p:nvPr>
        </p:nvGraphicFramePr>
        <p:xfrm>
          <a:off x="1523568" y="3336409"/>
          <a:ext cx="6096862" cy="3370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030"/>
                <a:gridCol w="2100030"/>
                <a:gridCol w="1896802"/>
              </a:tblGrid>
              <a:tr h="2147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Шпинат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Щавель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Сельдерей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Петрушка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Ревень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Свекла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effectLst/>
                        </a:rPr>
                        <a:t>Баклажан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effectLst/>
                        </a:rPr>
                        <a:t>Картофель</a:t>
                      </a:r>
                      <a:endParaRPr lang="ru-RU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Малина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Черника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Инжир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Крыжовник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Киви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Лимонная и апельсиновая цедра</a:t>
                      </a:r>
                      <a:endParaRPr lang="ru-RU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Гречиха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Отруби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Ржаной или пшеничный хлеб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Пшеница </a:t>
                      </a:r>
                      <a:endParaRPr lang="ru-RU" sz="16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671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Орехи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Семена кунжута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Соевые орехи </a:t>
                      </a:r>
                      <a:endParaRPr lang="ru-RU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Темное пиво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 чай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соки</a:t>
                      </a:r>
                      <a:endParaRPr lang="ru-RU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Какао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Растворимый кофе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Горячий шоколад</a:t>
                      </a:r>
                      <a:endParaRPr lang="ru-RU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F:\ДГПЖ 2 дек\Диета при оксалатах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78" y="5412508"/>
            <a:ext cx="1016278" cy="798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ГПЖ 2 дек\Диета при оксалатах\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7" y="5358134"/>
            <a:ext cx="1008112" cy="721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ДГПЖ 2 дек\Диета при оксалатах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999933" cy="91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ДГПЖ 2 дек\Диета при оксалатах\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96" y="3573016"/>
            <a:ext cx="1440160" cy="989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8438" y="2924944"/>
            <a:ext cx="46262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b="1" kern="150" dirty="0">
                <a:solidFill>
                  <a:srgbClr val="FF0000"/>
                </a:solidFill>
              </a:rPr>
              <a:t>Высокое содержание оксалатов </a:t>
            </a:r>
            <a:r>
              <a:rPr lang="en-US" b="1" kern="150" dirty="0" smtClean="0">
                <a:solidFill>
                  <a:srgbClr val="FF0000"/>
                </a:solidFill>
              </a:rPr>
              <a:t>&gt; </a:t>
            </a:r>
            <a:r>
              <a:rPr lang="ru-RU" b="1" kern="150" dirty="0" smtClean="0">
                <a:solidFill>
                  <a:srgbClr val="FF0000"/>
                </a:solidFill>
              </a:rPr>
              <a:t>10мг/100г</a:t>
            </a:r>
            <a:endParaRPr lang="ru-RU" b="1" kern="150" dirty="0">
              <a:solidFill>
                <a:srgbClr val="FF0000"/>
              </a:solidFill>
              <a:ea typeface="SimSun"/>
              <a:cs typeface="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518" y="646331"/>
            <a:ext cx="8680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избытке оксалатов в моче – </a:t>
            </a:r>
            <a:r>
              <a:rPr lang="ru-RU" sz="2400" dirty="0" err="1"/>
              <a:t>низкооксалатная</a:t>
            </a:r>
            <a:r>
              <a:rPr lang="ru-RU" sz="2400" dirty="0"/>
              <a:t> диета</a:t>
            </a:r>
            <a:r>
              <a:rPr lang="en-US" sz="2400" dirty="0"/>
              <a:t> 40-50 </a:t>
            </a:r>
            <a:r>
              <a:rPr lang="ru-RU" sz="2400" dirty="0"/>
              <a:t>мг оксалата в </a:t>
            </a:r>
            <a:r>
              <a:rPr lang="ru-RU" sz="2400" dirty="0" smtClean="0"/>
              <a:t>сутки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Ориентироваться на </a:t>
            </a:r>
            <a:r>
              <a:rPr lang="ru-RU" sz="2400" dirty="0" err="1" smtClean="0"/>
              <a:t>биохим</a:t>
            </a:r>
            <a:r>
              <a:rPr lang="ru-RU" sz="2400" dirty="0" smtClean="0"/>
              <a:t>. анализ суточной мочи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Нельзя </a:t>
            </a:r>
            <a:r>
              <a:rPr lang="ru-RU" sz="2400" dirty="0"/>
              <a:t>полностью исключить оксалаты из </a:t>
            </a:r>
            <a:r>
              <a:rPr lang="ru-RU" sz="2400" dirty="0" smtClean="0"/>
              <a:t>пищи, только </a:t>
            </a:r>
            <a:r>
              <a:rPr lang="ru-RU" sz="2400" dirty="0"/>
              <a:t>50% оксалата в моче </a:t>
            </a:r>
            <a:r>
              <a:rPr lang="ru-RU" sz="2400" dirty="0" smtClean="0"/>
              <a:t>из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 ограничивать пищевой кальций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02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120" y="23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ДИЕТА ПРИ КАМНЯХ ИЗ ОКСАЛАТА КАЛЬЦИЯ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712" y="98072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Увеличивать цитрат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 </a:t>
            </a:r>
            <a:r>
              <a:rPr lang="ru-RU" sz="2800" dirty="0"/>
              <a:t>ограничивать употребление  кальция</a:t>
            </a:r>
            <a:r>
              <a:rPr lang="en-US" sz="2800" dirty="0" smtClean="0"/>
              <a:t>!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Подщелачивать мочу (должна быть </a:t>
            </a:r>
            <a:r>
              <a:rPr lang="en-US" sz="2800" dirty="0" err="1" smtClean="0"/>
              <a:t>ph</a:t>
            </a:r>
            <a:r>
              <a:rPr lang="en-US" sz="2800" dirty="0" smtClean="0"/>
              <a:t> &gt;</a:t>
            </a:r>
            <a:r>
              <a:rPr lang="ru-RU" sz="2800" dirty="0" smtClean="0"/>
              <a:t> 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65" y="3705871"/>
            <a:ext cx="3816424" cy="312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ДГПЖ 2 дек\Диета при оксалатах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147" y="1874930"/>
            <a:ext cx="1751364" cy="1165513"/>
          </a:xfrm>
          <a:prstGeom prst="rect">
            <a:avLst/>
          </a:prstGeom>
          <a:noFill/>
        </p:spPr>
      </p:pic>
      <p:pic>
        <p:nvPicPr>
          <p:cNvPr id="7" name="Picture 3" descr="E:\ДГПЖ 2 дек\Диета при оксалатах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141" y="1989187"/>
            <a:ext cx="2232248" cy="1026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0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120" y="23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ДИЕТА ПРИ «ИНФЕКЦИОННЫХ КАМНЯХ»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ü"/>
            </a:pPr>
            <a:r>
              <a:rPr lang="ru-RU" sz="3200" b="1" dirty="0" smtClean="0"/>
              <a:t>Ограничение Натрия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3200" b="1" dirty="0" smtClean="0"/>
              <a:t>Ограничение поваренной соли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3200" b="1" dirty="0" smtClean="0"/>
              <a:t>Подкисление мочи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3200" b="1" dirty="0" smtClean="0"/>
              <a:t>Фитотерапия</a:t>
            </a:r>
            <a:endParaRPr lang="en-US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330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овощных продуктов желательно употреблять: горох, брюссельская капуста, спаржа, тыква, брусника, красная смородина, кислые сорта яблок.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5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34076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667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29408"/>
            <a:ext cx="1152128" cy="4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07904" y="1529408"/>
            <a:ext cx="2730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«Урология 1 Меда»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041576"/>
            <a:ext cx="4067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Телефон: </a:t>
            </a:r>
            <a:r>
              <a:rPr lang="en-US" sz="2800" dirty="0" smtClean="0"/>
              <a:t> </a:t>
            </a:r>
            <a:r>
              <a:rPr lang="ru-RU" sz="2800" dirty="0" smtClean="0"/>
              <a:t>(812) </a:t>
            </a:r>
            <a:r>
              <a:rPr lang="en-US" sz="2800" dirty="0" smtClean="0"/>
              <a:t>429-03-29</a:t>
            </a:r>
            <a:endParaRPr lang="ru-RU" sz="2800" dirty="0" smtClean="0"/>
          </a:p>
        </p:txBody>
      </p:sp>
      <p:sp>
        <p:nvSpPr>
          <p:cNvPr id="26630" name="AutoShape 6" descr="https://avatars.mds.yandex.net/get-pdb/1863019/3ad42b7b-4199-4a4d-803a-fa62825188de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0547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851920" y="2177480"/>
            <a:ext cx="202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«Школа МКБ»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48680"/>
            <a:ext cx="5566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</a:t>
            </a:r>
            <a:r>
              <a:rPr lang="en-US" sz="4400" b="1" dirty="0" smtClean="0"/>
              <a:t>www.endouroclinic.ru</a:t>
            </a:r>
            <a:endParaRPr lang="ru-RU" sz="44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247"/>
            <a:ext cx="9144000" cy="2883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038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168352" cy="192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824" y="1340768"/>
            <a:ext cx="45666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73515"/>
            <a:ext cx="4067944" cy="30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537321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b="1" dirty="0" smtClean="0"/>
              <a:t>По 2 </a:t>
            </a:r>
            <a:r>
              <a:rPr lang="ru-RU" b="1" dirty="0"/>
              <a:t>капсуле * </a:t>
            </a:r>
            <a:r>
              <a:rPr lang="ru-RU" b="1" dirty="0" smtClean="0"/>
              <a:t>3 раза, в упаковке 100 капсул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82337" y="5923941"/>
            <a:ext cx="428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Стоимость 1 месяца </a:t>
            </a:r>
            <a:r>
              <a:rPr lang="ru-RU" dirty="0" smtClean="0">
                <a:solidFill>
                  <a:srgbClr val="C00000"/>
                </a:solidFill>
              </a:rPr>
              <a:t>лечения=</a:t>
            </a:r>
            <a:r>
              <a:rPr lang="ru-RU" b="1" dirty="0" smtClean="0">
                <a:solidFill>
                  <a:srgbClr val="C00000"/>
                </a:solidFill>
              </a:rPr>
              <a:t>  1200 </a:t>
            </a:r>
            <a:r>
              <a:rPr lang="ru-RU" b="1" dirty="0">
                <a:solidFill>
                  <a:srgbClr val="C00000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4851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850" y="1366838"/>
            <a:ext cx="4186238" cy="465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0722A"/>
              </a:buClr>
              <a:buFont typeface="Wingdings" pitchFamily="2" charset="2"/>
              <a:buNone/>
            </a:pPr>
            <a:r>
              <a:rPr lang="en-US" sz="1500" dirty="0" smtClean="0"/>
              <a:t>  </a:t>
            </a:r>
            <a:endParaRPr lang="pl-PL" sz="15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03848" y="1196752"/>
            <a:ext cx="5940152" cy="2088232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None/>
            </a:pPr>
            <a:r>
              <a:rPr lang="ru-RU" sz="2400" dirty="0" smtClean="0"/>
              <a:t>      Состав: 4 активных компонента 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Ø"/>
            </a:pPr>
            <a:r>
              <a:rPr lang="ru-RU" sz="2400" dirty="0" smtClean="0"/>
              <a:t>   Экстракт травы золототысячника (54 мг)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Экстракт корней любистка (54 мг)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Экстракт травы розмарина (54 мг)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Экстракт листьев брусники (10 мг).</a:t>
            </a:r>
            <a:endParaRPr lang="ru-RU" sz="2400" b="1" dirty="0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555384" y="44748"/>
            <a:ext cx="252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НЕФРОБЕСТ</a:t>
            </a:r>
            <a:endParaRPr lang="de-DE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4149080"/>
            <a:ext cx="9036496" cy="22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sz="2000" b="1" dirty="0"/>
              <a:t>П</a:t>
            </a:r>
            <a:r>
              <a:rPr lang="ru-RU" sz="2000" b="1" dirty="0" smtClean="0"/>
              <a:t>о 1 капсуле * 2 раза в день</a:t>
            </a:r>
            <a:r>
              <a:rPr lang="ru-RU" sz="2000" dirty="0" smtClean="0"/>
              <a:t>. В упаковке: 60 капсул.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9F2605"/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sz="1800" dirty="0" smtClean="0"/>
              <a:t>Продолжительность приёма: 1 месяц.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sz="1800" dirty="0" smtClean="0"/>
              <a:t>Средняя </a:t>
            </a:r>
            <a:r>
              <a:rPr lang="ru-RU" sz="1800" dirty="0"/>
              <a:t>цена в аптеке: 1 уп. = 650 руб.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C00000"/>
                </a:solidFill>
              </a:rPr>
              <a:t>Стоимость 1 дня терапии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=</a:t>
            </a:r>
            <a:r>
              <a:rPr lang="ru-RU" sz="1800" b="1" dirty="0" smtClean="0">
                <a:solidFill>
                  <a:srgbClr val="C00000"/>
                </a:solidFill>
              </a:rPr>
              <a:t>  21,5 руб.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rgbClr val="C00000"/>
                </a:solidFill>
              </a:rPr>
              <a:t>Стоимость 1 </a:t>
            </a:r>
            <a:r>
              <a:rPr lang="ru-RU" sz="1800" dirty="0" smtClean="0">
                <a:solidFill>
                  <a:srgbClr val="C00000"/>
                </a:solidFill>
              </a:rPr>
              <a:t>месяца терапии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=</a:t>
            </a:r>
            <a:r>
              <a:rPr lang="ru-RU" sz="1800" b="1" dirty="0">
                <a:solidFill>
                  <a:srgbClr val="C00000"/>
                </a:solidFill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</a:rPr>
              <a:t>650 </a:t>
            </a:r>
            <a:r>
              <a:rPr lang="ru-RU" sz="1800" b="1" dirty="0">
                <a:solidFill>
                  <a:srgbClr val="C00000"/>
                </a:solidFill>
              </a:rPr>
              <a:t>руб.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Char char="§"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9F2605"/>
              </a:buClr>
              <a:buFont typeface="Wingdings" pitchFamily="2" charset="2"/>
              <a:buNone/>
            </a:pPr>
            <a:r>
              <a:rPr lang="ru-RU" sz="1100" b="1" dirty="0" smtClean="0"/>
              <a:t>          </a:t>
            </a:r>
            <a:endParaRPr lang="ru-RU" sz="1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60032" y="4797152"/>
            <a:ext cx="4156861" cy="1400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u="sng" dirty="0" smtClean="0"/>
              <a:t>Справочно</a:t>
            </a:r>
            <a:r>
              <a:rPr lang="ru-RU" dirty="0" smtClean="0"/>
              <a:t>: Канефрон Н, 60 драже</a:t>
            </a:r>
            <a:endParaRPr lang="en-US" dirty="0" smtClean="0"/>
          </a:p>
          <a:p>
            <a:pPr>
              <a:spcAft>
                <a:spcPts val="900"/>
              </a:spcAft>
            </a:pPr>
            <a:r>
              <a:rPr lang="ru-RU" dirty="0" smtClean="0"/>
              <a:t>Сред. цена в аптеке: 1 уп. = 500 руб.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Стоимость 1 дня терапии* = 50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руб.</a:t>
            </a:r>
          </a:p>
          <a:p>
            <a:pPr>
              <a:spcAft>
                <a:spcPts val="600"/>
              </a:spcAft>
            </a:pPr>
            <a:r>
              <a:rPr lang="ru-RU" sz="1100" dirty="0"/>
              <a:t>* рекомендации по применению: </a:t>
            </a:r>
            <a:r>
              <a:rPr lang="ru-RU" sz="1100" dirty="0" smtClean="0"/>
              <a:t>2 драже </a:t>
            </a:r>
            <a:r>
              <a:rPr lang="ru-RU" sz="1100" dirty="0"/>
              <a:t>Х </a:t>
            </a:r>
            <a:r>
              <a:rPr lang="ru-RU" sz="1100" dirty="0" smtClean="0"/>
              <a:t>3 </a:t>
            </a:r>
            <a:r>
              <a:rPr lang="ru-RU" sz="1100" dirty="0"/>
              <a:t>раза в день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678"/>
            <a:ext cx="2880320" cy="2297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8496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568" y="1700808"/>
            <a:ext cx="893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Предотвратить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рецидив МКБ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Увеличить продолжительность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жизни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568" y="3140968"/>
            <a:ext cx="8887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Диета         запрет !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Важный фактор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единственный фактор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Есть универсальные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персонифицированные рекомендации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907704" y="3224312"/>
            <a:ext cx="697037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Минус 18"/>
          <p:cNvSpPr/>
          <p:nvPr/>
        </p:nvSpPr>
        <p:spPr>
          <a:xfrm rot="18612207">
            <a:off x="1851477" y="3114039"/>
            <a:ext cx="809490" cy="67774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7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ЗАДАЧИ ДИЕТЫ ПРИ МОЧЕКАМЕННОЙ БОЛЕЗНИ:</a:t>
            </a:r>
          </a:p>
        </p:txBody>
      </p:sp>
    </p:spTree>
    <p:extLst>
      <p:ext uri="{BB962C8B-B14F-4D97-AF65-F5344CB8AC3E}">
        <p14:creationId xmlns="" xmlns:p14="http://schemas.microsoft.com/office/powerpoint/2010/main" val="39118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92" y="201976"/>
            <a:ext cx="3051820" cy="280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160368" y="778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188924" y="2022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2343944" y="761420"/>
            <a:ext cx="9739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2343944" y="2006760"/>
            <a:ext cx="10098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3826" y="649793"/>
            <a:ext cx="1600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ЖИРЫ</a:t>
            </a:r>
            <a:r>
              <a:rPr lang="ru-RU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12496" y="687118"/>
            <a:ext cx="1511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БЕЛКИ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725" y="1968172"/>
            <a:ext cx="187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УГЛЕВОДЫ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12496" y="1968172"/>
            <a:ext cx="2035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МИНЕРАЛЫ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45670" y="3203850"/>
            <a:ext cx="576064" cy="11612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34" y="4506186"/>
            <a:ext cx="3240360" cy="21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356200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220" y="2852936"/>
            <a:ext cx="864096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1. Выделять  2-</a:t>
            </a:r>
            <a:r>
              <a:rPr lang="en-US" sz="4000" b="1" dirty="0" smtClean="0"/>
              <a:t>2.5 </a:t>
            </a:r>
            <a:r>
              <a:rPr lang="ru-RU" sz="4000" b="1" dirty="0" smtClean="0"/>
              <a:t>литра мочи в сутки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2. </a:t>
            </a:r>
            <a:r>
              <a:rPr lang="ru-RU" sz="4000" b="1" dirty="0" err="1" smtClean="0"/>
              <a:t>Низкосолевая</a:t>
            </a:r>
            <a:r>
              <a:rPr lang="ru-RU" sz="4000" b="1" dirty="0" smtClean="0"/>
              <a:t> диета (3-5 грамм в сутки</a:t>
            </a:r>
            <a:r>
              <a:rPr lang="ru-RU" sz="4000" b="1" dirty="0"/>
              <a:t>)</a:t>
            </a:r>
            <a:br>
              <a:rPr lang="ru-RU" sz="4000" b="1" dirty="0"/>
            </a:br>
            <a:r>
              <a:rPr lang="ru-RU" sz="4000" b="1" dirty="0" smtClean="0"/>
              <a:t>3. Ограничение белка </a:t>
            </a:r>
            <a:r>
              <a:rPr lang="ru-RU" sz="4000" b="1" dirty="0"/>
              <a:t>до 0.8-1.0 грамм/кг массы тела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6672"/>
            <a:ext cx="3962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8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828" y="1196752"/>
            <a:ext cx="8568952" cy="144016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Употреблять в сутки 2,5–3,0 литра жидкости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Равномерное </a:t>
            </a:r>
            <a:r>
              <a:rPr lang="ru-RU" sz="2800" dirty="0">
                <a:solidFill>
                  <a:schemeClr val="tx1"/>
                </a:solidFill>
              </a:rPr>
              <a:t>потребление </a:t>
            </a:r>
            <a:r>
              <a:rPr lang="ru-RU" sz="2800" dirty="0" smtClean="0">
                <a:solidFill>
                  <a:schemeClr val="tx1"/>
                </a:solidFill>
              </a:rPr>
              <a:t>жидкости </a:t>
            </a:r>
            <a:r>
              <a:rPr lang="ru-RU" sz="2800" dirty="0">
                <a:solidFill>
                  <a:schemeClr val="tx1"/>
                </a:solidFill>
              </a:rPr>
              <a:t>в течение </a:t>
            </a:r>
            <a:r>
              <a:rPr lang="ru-RU" sz="2800" dirty="0" smtClean="0">
                <a:solidFill>
                  <a:schemeClr val="tx1"/>
                </a:solidFill>
              </a:rPr>
              <a:t>дня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Напитки </a:t>
            </a:r>
            <a:r>
              <a:rPr lang="ru-RU" sz="2800" dirty="0">
                <a:solidFill>
                  <a:schemeClr val="tx1"/>
                </a:solidFill>
              </a:rPr>
              <a:t>с нейтральным </a:t>
            </a:r>
            <a:r>
              <a:rPr lang="ru-RU" sz="2800" dirty="0" err="1" smtClean="0">
                <a:solidFill>
                  <a:schemeClr val="tx1"/>
                </a:solidFill>
              </a:rPr>
              <a:t>pH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119116"/>
            <a:ext cx="8568952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Т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оматный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сок (много натрия), клюквенный сок (много оксалатов)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012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 ВЫДЕЛЯТЬ В СУТКИ 2-2.5 ЛИТРА МОЧИ?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240" y="3140968"/>
            <a:ext cx="6318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Контроль эффективности: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Диурез</a:t>
            </a:r>
            <a:r>
              <a:rPr lang="ru-RU" sz="2800" dirty="0"/>
              <a:t>: 2,0–2,5 </a:t>
            </a:r>
            <a:r>
              <a:rPr lang="ru-RU" sz="2800" dirty="0" smtClean="0"/>
              <a:t>л/сутки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Удельный </a:t>
            </a:r>
            <a:r>
              <a:rPr lang="ru-RU" sz="2800" dirty="0"/>
              <a:t>вес мочи: &lt; 1010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Приложение </a:t>
            </a:r>
            <a:r>
              <a:rPr lang="en-US" sz="2800" dirty="0" smtClean="0"/>
              <a:t>Stone MD</a:t>
            </a:r>
            <a:endParaRPr lang="ru-RU" sz="2800" dirty="0"/>
          </a:p>
        </p:txBody>
      </p:sp>
      <p:pic>
        <p:nvPicPr>
          <p:cNvPr id="10" name="Picture 5" descr="E:\ДГПЖ 2 дек\Диета при оксалатах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103" y="3284984"/>
            <a:ext cx="2826921" cy="2123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3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E:\ДГПЖ 2 дек\Диета при оксалатах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961339" cy="1235946"/>
          </a:xfrm>
          <a:prstGeom prst="rect">
            <a:avLst/>
          </a:prstGeom>
          <a:noFill/>
        </p:spPr>
      </p:pic>
      <p:pic>
        <p:nvPicPr>
          <p:cNvPr id="4108" name="Picture 12" descr="E:\ДГПЖ 2 дек\Диета при оксалатах\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460" y="3645024"/>
            <a:ext cx="5289540" cy="288032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611" y="0"/>
            <a:ext cx="9140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Stone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MD</a:t>
            </a:r>
            <a:r>
              <a:rPr lang="ru-RU" sz="4000" b="1" dirty="0" smtClean="0">
                <a:solidFill>
                  <a:srgbClr val="002060"/>
                </a:solidFill>
              </a:rPr>
              <a:t> – бесплатное приложение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896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НУЖНО:  </a:t>
            </a:r>
            <a:r>
              <a:rPr lang="ru-RU" b="1" dirty="0"/>
              <a:t>ВЫДЕЛЯТЬ  2-2.5 ЛИТРА МОЧИ В СУТКИ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ЧТО ДЕЛАТЬ? </a:t>
            </a:r>
            <a:r>
              <a:rPr lang="ru-RU" b="1" dirty="0"/>
              <a:t>-  БОЛЬШЕ ПИТЬ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КАК ?  </a:t>
            </a:r>
            <a:r>
              <a:rPr lang="ru-RU" b="1" dirty="0"/>
              <a:t>- ИСПОЛЬЗОВАТЬ ПОМОЩНИКИ</a:t>
            </a:r>
          </a:p>
        </p:txBody>
      </p:sp>
      <p:pic>
        <p:nvPicPr>
          <p:cNvPr id="10" name="Picture 5" descr="C:\Users\san_kate\Downloads\st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00" y="3428999"/>
            <a:ext cx="5436605" cy="363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9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907704" cy="21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1440160"/>
          </a:xfrm>
        </p:spPr>
        <p:txBody>
          <a:bodyPr>
            <a:noAutofit/>
          </a:bodyPr>
          <a:lstStyle/>
          <a:p>
            <a:pPr marL="514350" indent="-514350" algn="l" fontAlgn="base">
              <a:buFont typeface="Arial" pitchFamily="34" charset="0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Отказаться от </a:t>
            </a:r>
            <a:r>
              <a:rPr lang="ru-RU" sz="2800" dirty="0" smtClean="0">
                <a:solidFill>
                  <a:schemeClr val="tx1"/>
                </a:solidFill>
              </a:rPr>
              <a:t>полуфабрикатов </a:t>
            </a:r>
            <a:r>
              <a:rPr lang="ru-RU" sz="2800" dirty="0">
                <a:solidFill>
                  <a:schemeClr val="tx1"/>
                </a:solidFill>
              </a:rPr>
              <a:t>и консервов</a:t>
            </a:r>
          </a:p>
          <a:p>
            <a:pPr marL="514350" indent="-514350" algn="l" fontAlgn="base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Использовать приправы вместо </a:t>
            </a:r>
            <a:r>
              <a:rPr lang="ru-RU" sz="2800" dirty="0">
                <a:solidFill>
                  <a:schemeClr val="tx1"/>
                </a:solidFill>
              </a:rPr>
              <a:t>соли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лимонный сок, цедра апельсина, </a:t>
            </a:r>
            <a:r>
              <a:rPr lang="ru-RU" sz="2800" dirty="0" smtClean="0">
                <a:solidFill>
                  <a:schemeClr val="tx1"/>
                </a:solidFill>
              </a:rPr>
              <a:t>лук..)</a:t>
            </a:r>
            <a:r>
              <a:rPr lang="en-US" sz="2800" dirty="0" smtClean="0">
                <a:solidFill>
                  <a:schemeClr val="tx1"/>
                </a:solidFill>
              </a:rPr>
              <a:t>​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algn="l" fontAlgn="base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Выбирать </a:t>
            </a:r>
            <a:r>
              <a:rPr lang="ru-RU" sz="2800" dirty="0">
                <a:solidFill>
                  <a:schemeClr val="tx1"/>
                </a:solidFill>
              </a:rPr>
              <a:t>мелкие сорта </a:t>
            </a:r>
            <a:r>
              <a:rPr lang="ru-RU" sz="2800" dirty="0" smtClean="0">
                <a:solidFill>
                  <a:schemeClr val="tx1"/>
                </a:solidFill>
              </a:rPr>
              <a:t>соли</a:t>
            </a:r>
          </a:p>
          <a:p>
            <a:pPr marL="514350" indent="-514350" algn="l" fontAlgn="base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Соль с пониженным содержанием натрия</a:t>
            </a:r>
          </a:p>
          <a:p>
            <a:pPr marL="514350" indent="-514350" algn="l" fontAlgn="base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Избегать других солей натрия (</a:t>
            </a:r>
            <a:r>
              <a:rPr lang="ru-RU" sz="2800" dirty="0" err="1" smtClean="0">
                <a:solidFill>
                  <a:schemeClr val="tx1"/>
                </a:solidFill>
              </a:rPr>
              <a:t>глутамат</a:t>
            </a:r>
            <a:r>
              <a:rPr lang="ru-RU" sz="2800" dirty="0" smtClean="0">
                <a:solidFill>
                  <a:schemeClr val="tx1"/>
                </a:solidFill>
              </a:rPr>
              <a:t> ..)</a:t>
            </a:r>
          </a:p>
          <a:p>
            <a:pPr algn="l" fontAlgn="base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 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97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СНИЖЕНИЕ ПОТРЕБЛЕНИЯ СОЛИ ДО 3-5 ГРАММОВ В СУТКИ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4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18692"/>
            <a:ext cx="8568952" cy="1440160"/>
          </a:xfrm>
        </p:spPr>
        <p:txBody>
          <a:bodyPr>
            <a:noAutofit/>
          </a:bodyPr>
          <a:lstStyle/>
          <a:p>
            <a:pPr algn="l" fontAlgn="base"/>
            <a:r>
              <a:rPr lang="ru-RU" sz="2800" dirty="0" smtClean="0">
                <a:solidFill>
                  <a:schemeClr val="tx1"/>
                </a:solidFill>
              </a:rPr>
              <a:t>Как рассчитать количество белка??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Информация на упаковке продукта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Таблицы питания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Приложения для телефонов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 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592" y="0"/>
            <a:ext cx="8625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СНИЖЕНИЕ ПОТРЕБЛЕНИЯ БЕЛКА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 0.8 ГРАММ НА КГ ВЕСА В СУТКИ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0322"/>
            <a:ext cx="6408712" cy="372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86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36" y="2276872"/>
            <a:ext cx="1454092" cy="16156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7" y="5000476"/>
            <a:ext cx="1203426" cy="12034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87" y="1988840"/>
            <a:ext cx="7221414" cy="2449367"/>
          </a:xfrm>
        </p:spPr>
        <p:txBody>
          <a:bodyPr>
            <a:normAutofit fontScale="850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Мясо  </a:t>
            </a:r>
            <a:r>
              <a:rPr lang="ru-RU" sz="35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животных, животный жир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Субпродукты и колбасы!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Жирная рыба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Выпечка из дрожжевого теста;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Бобовые</a:t>
            </a:r>
            <a:endParaRPr lang="ru-RU" sz="3500" dirty="0">
              <a:solidFill>
                <a:srgbClr val="FF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5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Кофе, какао, крепкий чай, шоколад.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2687" y="4521010"/>
            <a:ext cx="7288279" cy="2187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Любые овощи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Фрукты и ягоды, зелень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Оливковое и подсолнечное масло</a:t>
            </a:r>
            <a:endParaRPr lang="ru-RU" sz="4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Нежирные молочные продукты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Рыба нежирных сортов (треска, пикша, хек);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Минеральные воды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4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ДИЕТА ПРИ КАМНЯХ ИЗ МОЧЕВОЙ КИСЛОТЫ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526" y="803891"/>
            <a:ext cx="7410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Цель 1:  Снизить потребление белка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2:  Подщелачивание мочи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&gt;6)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610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583</Words>
  <Application>Microsoft Office PowerPoint</Application>
  <PresentationFormat>Экран (4:3)</PresentationFormat>
  <Paragraphs>143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Диета при мочекаменной болезни врач-уролог Гелиг В.А.</vt:lpstr>
      <vt:lpstr>Слайд 2</vt:lpstr>
      <vt:lpstr>Слайд 3</vt:lpstr>
      <vt:lpstr>1. Выделять  2-2.5 литра мочи в сутки 2. Низкосолевая диета (3-5 грамм в сутки) 3. Ограничение белка до 0.8-1.0 грамм/кг массы тела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A1</dc:creator>
  <cp:lastModifiedBy>radomskiyyua</cp:lastModifiedBy>
  <cp:revision>111</cp:revision>
  <dcterms:created xsi:type="dcterms:W3CDTF">2018-12-08T14:40:57Z</dcterms:created>
  <dcterms:modified xsi:type="dcterms:W3CDTF">2020-03-15T08:00:56Z</dcterms:modified>
</cp:coreProperties>
</file>