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7" r:id="rId2"/>
    <p:sldId id="271" r:id="rId3"/>
    <p:sldId id="258" r:id="rId4"/>
    <p:sldId id="261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75" r:id="rId13"/>
    <p:sldId id="268" r:id="rId14"/>
    <p:sldId id="269" r:id="rId15"/>
    <p:sldId id="274" r:id="rId16"/>
    <p:sldId id="262" r:id="rId17"/>
    <p:sldId id="263" r:id="rId18"/>
    <p:sldId id="264" r:id="rId19"/>
    <p:sldId id="272" r:id="rId20"/>
    <p:sldId id="265" r:id="rId21"/>
    <p:sldId id="273" r:id="rId22"/>
    <p:sldId id="26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5"/>
    <p:restoredTop sz="94674"/>
  </p:normalViewPr>
  <p:slideViewPr>
    <p:cSldViewPr snapToGrid="0" snapToObjects="1">
      <p:cViewPr>
        <p:scale>
          <a:sx n="81" d="100"/>
          <a:sy n="81" d="100"/>
        </p:scale>
        <p:origin x="220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21852-7C8D-1C40-92C4-022689B33C5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EDDD6C-B99B-1F45-A99D-232E6B9166F0}">
      <dgm:prSet phldrT="[Текст]"/>
      <dgm:spPr/>
      <dgm:t>
        <a:bodyPr/>
        <a:lstStyle/>
        <a:p>
          <a:r>
            <a:rPr lang="ru-RU" b="1" dirty="0" smtClean="0"/>
            <a:t>ПОЧЕЧНАЯ КОЛИКА</a:t>
          </a:r>
          <a:endParaRPr lang="ru-RU" b="1" dirty="0"/>
        </a:p>
      </dgm:t>
    </dgm:pt>
    <dgm:pt modelId="{147D6D07-44E1-3B4D-87C4-DDAB0FAF30F1}" type="parTrans" cxnId="{ADD9EEFB-101C-0043-B832-85B36CF8D8C4}">
      <dgm:prSet/>
      <dgm:spPr/>
      <dgm:t>
        <a:bodyPr/>
        <a:lstStyle/>
        <a:p>
          <a:endParaRPr lang="ru-RU"/>
        </a:p>
      </dgm:t>
    </dgm:pt>
    <dgm:pt modelId="{1F5F2D3C-0E6A-DB4F-96D4-21EB3F927B71}" type="sibTrans" cxnId="{ADD9EEFB-101C-0043-B832-85B36CF8D8C4}">
      <dgm:prSet/>
      <dgm:spPr/>
      <dgm:t>
        <a:bodyPr/>
        <a:lstStyle/>
        <a:p>
          <a:endParaRPr lang="ru-RU"/>
        </a:p>
      </dgm:t>
    </dgm:pt>
    <dgm:pt modelId="{0716689A-1C3D-2B48-BACA-26245E230930}">
      <dgm:prSet phldrT="[Текст]"/>
      <dgm:spPr/>
      <dgm:t>
        <a:bodyPr/>
        <a:lstStyle/>
        <a:p>
          <a:r>
            <a:rPr lang="ru-RU" b="1" dirty="0" smtClean="0"/>
            <a:t>УЛЬТРАЗВУКОВОЕ ИССЛЕДОВАНИЕ</a:t>
          </a:r>
          <a:endParaRPr lang="ru-RU" b="1" dirty="0"/>
        </a:p>
      </dgm:t>
    </dgm:pt>
    <dgm:pt modelId="{20BB2E17-CC9F-B140-9993-7B60D356DBF9}" type="parTrans" cxnId="{0A46CE08-2A74-4F44-9796-A89ED59DD703}">
      <dgm:prSet/>
      <dgm:spPr/>
      <dgm:t>
        <a:bodyPr/>
        <a:lstStyle/>
        <a:p>
          <a:endParaRPr lang="ru-RU"/>
        </a:p>
      </dgm:t>
    </dgm:pt>
    <dgm:pt modelId="{0FCF2B7C-FCD6-E247-BD84-4A05B127BCF7}" type="sibTrans" cxnId="{0A46CE08-2A74-4F44-9796-A89ED59DD703}">
      <dgm:prSet/>
      <dgm:spPr/>
      <dgm:t>
        <a:bodyPr/>
        <a:lstStyle/>
        <a:p>
          <a:endParaRPr lang="ru-RU"/>
        </a:p>
      </dgm:t>
    </dgm:pt>
    <dgm:pt modelId="{3AF1A90D-F64B-274F-8EDF-AB9C432905CB}">
      <dgm:prSet phldrT="[Текст]"/>
      <dgm:spPr/>
      <dgm:t>
        <a:bodyPr/>
        <a:lstStyle/>
        <a:p>
          <a:r>
            <a:rPr lang="ru-RU" b="1" dirty="0" smtClean="0"/>
            <a:t>КОМПЬЮТЕРНАЯ ТОМОГРАФИЯ</a:t>
          </a:r>
          <a:endParaRPr lang="ru-RU" b="1" dirty="0"/>
        </a:p>
      </dgm:t>
    </dgm:pt>
    <dgm:pt modelId="{D1F5AC94-61B0-4342-9819-3C22482C9A54}" type="parTrans" cxnId="{0843F190-C44F-E44F-864A-7E6DEB73A410}">
      <dgm:prSet/>
      <dgm:spPr/>
      <dgm:t>
        <a:bodyPr/>
        <a:lstStyle/>
        <a:p>
          <a:endParaRPr lang="ru-RU"/>
        </a:p>
      </dgm:t>
    </dgm:pt>
    <dgm:pt modelId="{96575FF7-F05C-5E4B-90A4-4EFD6300D3A0}" type="sibTrans" cxnId="{0843F190-C44F-E44F-864A-7E6DEB73A410}">
      <dgm:prSet/>
      <dgm:spPr/>
      <dgm:t>
        <a:bodyPr/>
        <a:lstStyle/>
        <a:p>
          <a:endParaRPr lang="ru-RU"/>
        </a:p>
      </dgm:t>
    </dgm:pt>
    <dgm:pt modelId="{D8CD4512-EC4D-D54D-A108-D3FCC8E8FCC9}">
      <dgm:prSet phldrT="[Текст]"/>
      <dgm:spPr/>
      <dgm:t>
        <a:bodyPr/>
        <a:lstStyle/>
        <a:p>
          <a:r>
            <a:rPr lang="ru-RU" b="1" dirty="0" smtClean="0"/>
            <a:t>ЛАБОРАТОРНЫЕ АНАЛИЗЫ</a:t>
          </a:r>
          <a:endParaRPr lang="ru-RU" b="1" dirty="0"/>
        </a:p>
      </dgm:t>
    </dgm:pt>
    <dgm:pt modelId="{A4445261-E137-394B-AA4A-84ECB8AB40C9}" type="parTrans" cxnId="{5CB5ED7C-A775-5C41-A15A-5C9E8C784753}">
      <dgm:prSet/>
      <dgm:spPr/>
      <dgm:t>
        <a:bodyPr/>
        <a:lstStyle/>
        <a:p>
          <a:endParaRPr lang="ru-RU"/>
        </a:p>
      </dgm:t>
    </dgm:pt>
    <dgm:pt modelId="{9620AF22-4E1D-BD46-9CCD-38765F8495A6}" type="sibTrans" cxnId="{5CB5ED7C-A775-5C41-A15A-5C9E8C784753}">
      <dgm:prSet/>
      <dgm:spPr/>
      <dgm:t>
        <a:bodyPr/>
        <a:lstStyle/>
        <a:p>
          <a:endParaRPr lang="ru-RU"/>
        </a:p>
      </dgm:t>
    </dgm:pt>
    <dgm:pt modelId="{0009F0C1-CE00-DA44-9283-0D198FD91E5F}">
      <dgm:prSet/>
      <dgm:spPr/>
      <dgm:t>
        <a:bodyPr/>
        <a:lstStyle/>
        <a:p>
          <a:r>
            <a:rPr lang="ru-RU" b="1" dirty="0" smtClean="0"/>
            <a:t>ОБЪЕКТИВНОЕ ОБСЛЕДОВАНИЕ</a:t>
          </a:r>
          <a:endParaRPr lang="ru-RU" b="1" dirty="0"/>
        </a:p>
      </dgm:t>
    </dgm:pt>
    <dgm:pt modelId="{BAA6F109-D36A-874C-93E5-5DE5635348C2}" type="parTrans" cxnId="{E96C2138-AA99-6A48-B762-9EF003855E02}">
      <dgm:prSet/>
      <dgm:spPr/>
      <dgm:t>
        <a:bodyPr/>
        <a:lstStyle/>
        <a:p>
          <a:endParaRPr lang="ru-RU"/>
        </a:p>
      </dgm:t>
    </dgm:pt>
    <dgm:pt modelId="{AE03D871-9FD9-054C-BFD3-947A64030D0B}" type="sibTrans" cxnId="{E96C2138-AA99-6A48-B762-9EF003855E02}">
      <dgm:prSet/>
      <dgm:spPr/>
      <dgm:t>
        <a:bodyPr/>
        <a:lstStyle/>
        <a:p>
          <a:endParaRPr lang="ru-RU"/>
        </a:p>
      </dgm:t>
    </dgm:pt>
    <dgm:pt modelId="{F600BB32-0F6F-9748-96A4-5893C0AF5B51}" type="pres">
      <dgm:prSet presAssocID="{7A721852-7C8D-1C40-92C4-022689B33C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5189B1-0C2C-124A-8B7E-1A642B23A3D9}" type="pres">
      <dgm:prSet presAssocID="{BBEDDD6C-B99B-1F45-A99D-232E6B9166F0}" presName="centerShape" presStyleLbl="node0" presStyleIdx="0" presStyleCnt="1"/>
      <dgm:spPr/>
      <dgm:t>
        <a:bodyPr/>
        <a:lstStyle/>
        <a:p>
          <a:endParaRPr lang="ru-RU"/>
        </a:p>
      </dgm:t>
    </dgm:pt>
    <dgm:pt modelId="{41054B52-0B0F-0647-93CA-B146AEED79C4}" type="pres">
      <dgm:prSet presAssocID="{20BB2E17-CC9F-B140-9993-7B60D356DBF9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76CCC66F-2C9C-D741-BF37-9D052F83BF96}" type="pres">
      <dgm:prSet presAssocID="{0716689A-1C3D-2B48-BACA-26245E23093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D5E9C-A718-594B-8921-C8FD62C980B7}" type="pres">
      <dgm:prSet presAssocID="{D1F5AC94-61B0-4342-9819-3C22482C9A54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ABA00BE6-9B00-9641-8F5E-55527F2D092E}" type="pres">
      <dgm:prSet presAssocID="{3AF1A90D-F64B-274F-8EDF-AB9C432905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C37F2-BB05-C449-BC2C-5CEA9575E603}" type="pres">
      <dgm:prSet presAssocID="{A4445261-E137-394B-AA4A-84ECB8AB40C9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9AA6F4D6-413F-DB49-B0F0-FCE2175764FD}" type="pres">
      <dgm:prSet presAssocID="{D8CD4512-EC4D-D54D-A108-D3FCC8E8FC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0373B-6894-8149-B165-94EDDC9EEAA0}" type="pres">
      <dgm:prSet presAssocID="{BAA6F109-D36A-874C-93E5-5DE5635348C2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7ED720FE-F66D-EC4B-A788-09654787B2F7}" type="pres">
      <dgm:prSet presAssocID="{0009F0C1-CE00-DA44-9283-0D198FD91E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5848B-99DC-DE4F-AAD1-4A1DA20706C9}" type="presOf" srcId="{BBEDDD6C-B99B-1F45-A99D-232E6B9166F0}" destId="{585189B1-0C2C-124A-8B7E-1A642B23A3D9}" srcOrd="0" destOrd="0" presId="urn:microsoft.com/office/officeart/2005/8/layout/radial4"/>
    <dgm:cxn modelId="{AAEC485D-22A2-7344-9C9B-E87CF8CFAD2D}" type="presOf" srcId="{0009F0C1-CE00-DA44-9283-0D198FD91E5F}" destId="{7ED720FE-F66D-EC4B-A788-09654787B2F7}" srcOrd="0" destOrd="0" presId="urn:microsoft.com/office/officeart/2005/8/layout/radial4"/>
    <dgm:cxn modelId="{6386B495-420D-1548-BF55-DC439F2429D5}" type="presOf" srcId="{BAA6F109-D36A-874C-93E5-5DE5635348C2}" destId="{7BD0373B-6894-8149-B165-94EDDC9EEAA0}" srcOrd="0" destOrd="0" presId="urn:microsoft.com/office/officeart/2005/8/layout/radial4"/>
    <dgm:cxn modelId="{DD4C000B-A064-F844-AD3A-AAEEB7AF1D8F}" type="presOf" srcId="{20BB2E17-CC9F-B140-9993-7B60D356DBF9}" destId="{41054B52-0B0F-0647-93CA-B146AEED79C4}" srcOrd="0" destOrd="0" presId="urn:microsoft.com/office/officeart/2005/8/layout/radial4"/>
    <dgm:cxn modelId="{3C0E5888-7AC2-9944-8306-4B738FB9437A}" type="presOf" srcId="{D1F5AC94-61B0-4342-9819-3C22482C9A54}" destId="{8C7D5E9C-A718-594B-8921-C8FD62C980B7}" srcOrd="0" destOrd="0" presId="urn:microsoft.com/office/officeart/2005/8/layout/radial4"/>
    <dgm:cxn modelId="{0A46CE08-2A74-4F44-9796-A89ED59DD703}" srcId="{BBEDDD6C-B99B-1F45-A99D-232E6B9166F0}" destId="{0716689A-1C3D-2B48-BACA-26245E230930}" srcOrd="0" destOrd="0" parTransId="{20BB2E17-CC9F-B140-9993-7B60D356DBF9}" sibTransId="{0FCF2B7C-FCD6-E247-BD84-4A05B127BCF7}"/>
    <dgm:cxn modelId="{756D407B-009F-ED49-AF31-6F89C0B22E34}" type="presOf" srcId="{3AF1A90D-F64B-274F-8EDF-AB9C432905CB}" destId="{ABA00BE6-9B00-9641-8F5E-55527F2D092E}" srcOrd="0" destOrd="0" presId="urn:microsoft.com/office/officeart/2005/8/layout/radial4"/>
    <dgm:cxn modelId="{E96C2138-AA99-6A48-B762-9EF003855E02}" srcId="{BBEDDD6C-B99B-1F45-A99D-232E6B9166F0}" destId="{0009F0C1-CE00-DA44-9283-0D198FD91E5F}" srcOrd="3" destOrd="0" parTransId="{BAA6F109-D36A-874C-93E5-5DE5635348C2}" sibTransId="{AE03D871-9FD9-054C-BFD3-947A64030D0B}"/>
    <dgm:cxn modelId="{345FF29D-9A42-F64F-BBB3-395540573DFC}" type="presOf" srcId="{7A721852-7C8D-1C40-92C4-022689B33C53}" destId="{F600BB32-0F6F-9748-96A4-5893C0AF5B51}" srcOrd="0" destOrd="0" presId="urn:microsoft.com/office/officeart/2005/8/layout/radial4"/>
    <dgm:cxn modelId="{5CB5ED7C-A775-5C41-A15A-5C9E8C784753}" srcId="{BBEDDD6C-B99B-1F45-A99D-232E6B9166F0}" destId="{D8CD4512-EC4D-D54D-A108-D3FCC8E8FCC9}" srcOrd="2" destOrd="0" parTransId="{A4445261-E137-394B-AA4A-84ECB8AB40C9}" sibTransId="{9620AF22-4E1D-BD46-9CCD-38765F8495A6}"/>
    <dgm:cxn modelId="{ADD9EEFB-101C-0043-B832-85B36CF8D8C4}" srcId="{7A721852-7C8D-1C40-92C4-022689B33C53}" destId="{BBEDDD6C-B99B-1F45-A99D-232E6B9166F0}" srcOrd="0" destOrd="0" parTransId="{147D6D07-44E1-3B4D-87C4-DDAB0FAF30F1}" sibTransId="{1F5F2D3C-0E6A-DB4F-96D4-21EB3F927B71}"/>
    <dgm:cxn modelId="{2D189CB7-3AF2-C24B-B1C0-4B7DE319E970}" type="presOf" srcId="{A4445261-E137-394B-AA4A-84ECB8AB40C9}" destId="{AF8C37F2-BB05-C449-BC2C-5CEA9575E603}" srcOrd="0" destOrd="0" presId="urn:microsoft.com/office/officeart/2005/8/layout/radial4"/>
    <dgm:cxn modelId="{A8A0B61F-5E6C-9E47-AA6D-CA6C36C4CC95}" type="presOf" srcId="{0716689A-1C3D-2B48-BACA-26245E230930}" destId="{76CCC66F-2C9C-D741-BF37-9D052F83BF96}" srcOrd="0" destOrd="0" presId="urn:microsoft.com/office/officeart/2005/8/layout/radial4"/>
    <dgm:cxn modelId="{0843F190-C44F-E44F-864A-7E6DEB73A410}" srcId="{BBEDDD6C-B99B-1F45-A99D-232E6B9166F0}" destId="{3AF1A90D-F64B-274F-8EDF-AB9C432905CB}" srcOrd="1" destOrd="0" parTransId="{D1F5AC94-61B0-4342-9819-3C22482C9A54}" sibTransId="{96575FF7-F05C-5E4B-90A4-4EFD6300D3A0}"/>
    <dgm:cxn modelId="{24086395-11D7-A14E-B364-C367E85565CE}" type="presOf" srcId="{D8CD4512-EC4D-D54D-A108-D3FCC8E8FCC9}" destId="{9AA6F4D6-413F-DB49-B0F0-FCE2175764FD}" srcOrd="0" destOrd="0" presId="urn:microsoft.com/office/officeart/2005/8/layout/radial4"/>
    <dgm:cxn modelId="{518BAB42-A9E7-6F47-8D46-F9E412E67FD7}" type="presParOf" srcId="{F600BB32-0F6F-9748-96A4-5893C0AF5B51}" destId="{585189B1-0C2C-124A-8B7E-1A642B23A3D9}" srcOrd="0" destOrd="0" presId="urn:microsoft.com/office/officeart/2005/8/layout/radial4"/>
    <dgm:cxn modelId="{1BCF6039-71E3-4540-B616-B9CB4FF82D66}" type="presParOf" srcId="{F600BB32-0F6F-9748-96A4-5893C0AF5B51}" destId="{41054B52-0B0F-0647-93CA-B146AEED79C4}" srcOrd="1" destOrd="0" presId="urn:microsoft.com/office/officeart/2005/8/layout/radial4"/>
    <dgm:cxn modelId="{A447F9C4-6B3A-A84C-85C2-DF953E7DC90C}" type="presParOf" srcId="{F600BB32-0F6F-9748-96A4-5893C0AF5B51}" destId="{76CCC66F-2C9C-D741-BF37-9D052F83BF96}" srcOrd="2" destOrd="0" presId="urn:microsoft.com/office/officeart/2005/8/layout/radial4"/>
    <dgm:cxn modelId="{3F54FD0D-1D3D-EE42-9D52-6D9F406F0278}" type="presParOf" srcId="{F600BB32-0F6F-9748-96A4-5893C0AF5B51}" destId="{8C7D5E9C-A718-594B-8921-C8FD62C980B7}" srcOrd="3" destOrd="0" presId="urn:microsoft.com/office/officeart/2005/8/layout/radial4"/>
    <dgm:cxn modelId="{5849A3CF-E426-6E42-9EE6-BD0A06D1D9C9}" type="presParOf" srcId="{F600BB32-0F6F-9748-96A4-5893C0AF5B51}" destId="{ABA00BE6-9B00-9641-8F5E-55527F2D092E}" srcOrd="4" destOrd="0" presId="urn:microsoft.com/office/officeart/2005/8/layout/radial4"/>
    <dgm:cxn modelId="{8AA3ECD9-3CB7-C04D-9402-4DBC1B3BDD41}" type="presParOf" srcId="{F600BB32-0F6F-9748-96A4-5893C0AF5B51}" destId="{AF8C37F2-BB05-C449-BC2C-5CEA9575E603}" srcOrd="5" destOrd="0" presId="urn:microsoft.com/office/officeart/2005/8/layout/radial4"/>
    <dgm:cxn modelId="{62D1046A-22BC-C341-B3E8-AA94DDEB3447}" type="presParOf" srcId="{F600BB32-0F6F-9748-96A4-5893C0AF5B51}" destId="{9AA6F4D6-413F-DB49-B0F0-FCE2175764FD}" srcOrd="6" destOrd="0" presId="urn:microsoft.com/office/officeart/2005/8/layout/radial4"/>
    <dgm:cxn modelId="{02F94A5A-4622-9E40-892B-2665291E4950}" type="presParOf" srcId="{F600BB32-0F6F-9748-96A4-5893C0AF5B51}" destId="{7BD0373B-6894-8149-B165-94EDDC9EEAA0}" srcOrd="7" destOrd="0" presId="urn:microsoft.com/office/officeart/2005/8/layout/radial4"/>
    <dgm:cxn modelId="{3100BD7A-F3CC-B440-8961-59EAD7C01757}" type="presParOf" srcId="{F600BB32-0F6F-9748-96A4-5893C0AF5B51}" destId="{7ED720FE-F66D-EC4B-A788-09654787B2F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189B1-0C2C-124A-8B7E-1A642B23A3D9}">
      <dsp:nvSpPr>
        <dsp:cNvPr id="0" name=""/>
        <dsp:cNvSpPr/>
      </dsp:nvSpPr>
      <dsp:spPr>
        <a:xfrm>
          <a:off x="3643503" y="3501076"/>
          <a:ext cx="2695194" cy="26951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ПОЧЕЧНАЯ КОЛИКА</a:t>
          </a:r>
          <a:endParaRPr lang="ru-RU" sz="3100" b="1" kern="1200" dirty="0"/>
        </a:p>
      </dsp:txBody>
      <dsp:txXfrm>
        <a:off x="4038205" y="3895778"/>
        <a:ext cx="1905790" cy="1905790"/>
      </dsp:txXfrm>
    </dsp:sp>
    <dsp:sp modelId="{41054B52-0B0F-0647-93CA-B146AEED79C4}">
      <dsp:nvSpPr>
        <dsp:cNvPr id="0" name=""/>
        <dsp:cNvSpPr/>
      </dsp:nvSpPr>
      <dsp:spPr>
        <a:xfrm rot="11700000">
          <a:off x="1241765" y="3775536"/>
          <a:ext cx="2355370" cy="7681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CCC66F-2C9C-D741-BF37-9D052F83BF96}">
      <dsp:nvSpPr>
        <dsp:cNvPr id="0" name=""/>
        <dsp:cNvSpPr/>
      </dsp:nvSpPr>
      <dsp:spPr>
        <a:xfrm>
          <a:off x="1676" y="2830620"/>
          <a:ext cx="2560434" cy="204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УЛЬТРАЗВУКОВОЕ ИССЛЕДОВАНИЕ</a:t>
          </a:r>
          <a:endParaRPr lang="ru-RU" sz="2400" b="1" kern="1200" dirty="0"/>
        </a:p>
      </dsp:txBody>
      <dsp:txXfrm>
        <a:off x="61670" y="2890614"/>
        <a:ext cx="2440446" cy="1928359"/>
      </dsp:txXfrm>
    </dsp:sp>
    <dsp:sp modelId="{8C7D5E9C-A718-594B-8921-C8FD62C980B7}">
      <dsp:nvSpPr>
        <dsp:cNvPr id="0" name=""/>
        <dsp:cNvSpPr/>
      </dsp:nvSpPr>
      <dsp:spPr>
        <a:xfrm rot="14700000">
          <a:off x="2688249" y="2051683"/>
          <a:ext cx="2355370" cy="7681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A00BE6-9B00-9641-8F5E-55527F2D092E}">
      <dsp:nvSpPr>
        <dsp:cNvPr id="0" name=""/>
        <dsp:cNvSpPr/>
      </dsp:nvSpPr>
      <dsp:spPr>
        <a:xfrm>
          <a:off x="2088006" y="344229"/>
          <a:ext cx="2560434" cy="204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КОМПЬЮТЕРНАЯ ТОМОГРАФИЯ</a:t>
          </a:r>
          <a:endParaRPr lang="ru-RU" sz="2400" b="1" kern="1200" dirty="0"/>
        </a:p>
      </dsp:txBody>
      <dsp:txXfrm>
        <a:off x="2148000" y="404223"/>
        <a:ext cx="2440446" cy="1928359"/>
      </dsp:txXfrm>
    </dsp:sp>
    <dsp:sp modelId="{AF8C37F2-BB05-C449-BC2C-5CEA9575E603}">
      <dsp:nvSpPr>
        <dsp:cNvPr id="0" name=""/>
        <dsp:cNvSpPr/>
      </dsp:nvSpPr>
      <dsp:spPr>
        <a:xfrm rot="17700000">
          <a:off x="4938579" y="2051683"/>
          <a:ext cx="2355370" cy="7681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A6F4D6-413F-DB49-B0F0-FCE2175764FD}">
      <dsp:nvSpPr>
        <dsp:cNvPr id="0" name=""/>
        <dsp:cNvSpPr/>
      </dsp:nvSpPr>
      <dsp:spPr>
        <a:xfrm>
          <a:off x="5333759" y="344229"/>
          <a:ext cx="2560434" cy="204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ЛАБОРАТОРНЫЕ АНАЛИЗЫ</a:t>
          </a:r>
          <a:endParaRPr lang="ru-RU" sz="2400" b="1" kern="1200" dirty="0"/>
        </a:p>
      </dsp:txBody>
      <dsp:txXfrm>
        <a:off x="5393753" y="404223"/>
        <a:ext cx="2440446" cy="1928359"/>
      </dsp:txXfrm>
    </dsp:sp>
    <dsp:sp modelId="{7BD0373B-6894-8149-B165-94EDDC9EEAA0}">
      <dsp:nvSpPr>
        <dsp:cNvPr id="0" name=""/>
        <dsp:cNvSpPr/>
      </dsp:nvSpPr>
      <dsp:spPr>
        <a:xfrm rot="20700000">
          <a:off x="6385064" y="3775536"/>
          <a:ext cx="2355370" cy="7681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720FE-F66D-EC4B-A788-09654787B2F7}">
      <dsp:nvSpPr>
        <dsp:cNvPr id="0" name=""/>
        <dsp:cNvSpPr/>
      </dsp:nvSpPr>
      <dsp:spPr>
        <a:xfrm>
          <a:off x="7420089" y="2830620"/>
          <a:ext cx="2560434" cy="204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ОБЪЕКТИВНОЕ ОБСЛЕДОВАНИЕ</a:t>
          </a:r>
          <a:endParaRPr lang="ru-RU" sz="2400" b="1" kern="1200" dirty="0"/>
        </a:p>
      </dsp:txBody>
      <dsp:txXfrm>
        <a:off x="7480083" y="2890614"/>
        <a:ext cx="2440446" cy="1928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4EDBB-C1FB-7244-9738-9647F360EF06}" type="datetimeFigureOut">
              <a:rPr lang="ru-RU" smtClean="0"/>
              <a:t>15.03.20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2EED8-25F4-5740-8641-D1E3511BA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EED8-25F4-5740-8641-D1E3511BA24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5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F9B6-2668-EA45-9EB2-F9C97BD56AB1}" type="datetimeFigureOut">
              <a:rPr lang="ru-RU" smtClean="0"/>
              <a:t>15.03.20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1B94-73A8-F34F-B69F-BA3E241E2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1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F9B6-2668-EA45-9EB2-F9C97BD56AB1}" type="datetimeFigureOut">
              <a:rPr lang="ru-RU" smtClean="0"/>
              <a:t>15.03.20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1B94-73A8-F34F-B69F-BA3E241E2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F9B6-2668-EA45-9EB2-F9C97BD56AB1}" type="datetimeFigureOut">
              <a:rPr lang="ru-RU" smtClean="0"/>
              <a:t>15.03.20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1B94-73A8-F34F-B69F-BA3E241E2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5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F9B6-2668-EA45-9EB2-F9C97BD56AB1}" type="datetimeFigureOut">
              <a:rPr lang="ru-RU" smtClean="0"/>
              <a:t>15.03.20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1B94-73A8-F34F-B69F-BA3E241E2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F9B6-2668-EA45-9EB2-F9C97BD56AB1}" type="datetimeFigureOut">
              <a:rPr lang="ru-RU" smtClean="0"/>
              <a:t>15.03.20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1B94-73A8-F34F-B69F-BA3E241E2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F9B6-2668-EA45-9EB2-F9C97BD56AB1}" type="datetimeFigureOut">
              <a:rPr lang="ru-RU" smtClean="0"/>
              <a:t>15.03.20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1B94-73A8-F34F-B69F-BA3E241E2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8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F9B6-2668-EA45-9EB2-F9C97BD56AB1}" type="datetimeFigureOut">
              <a:rPr lang="ru-RU" smtClean="0"/>
              <a:t>15.03.20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1B94-73A8-F34F-B69F-BA3E241E2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9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F9B6-2668-EA45-9EB2-F9C97BD56AB1}" type="datetimeFigureOut">
              <a:rPr lang="ru-RU" smtClean="0"/>
              <a:t>15.03.20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1B94-73A8-F34F-B69F-BA3E241E2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0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F9B6-2668-EA45-9EB2-F9C97BD56AB1}" type="datetimeFigureOut">
              <a:rPr lang="ru-RU" smtClean="0"/>
              <a:t>15.03.20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1B94-73A8-F34F-B69F-BA3E241E2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4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F9B6-2668-EA45-9EB2-F9C97BD56AB1}" type="datetimeFigureOut">
              <a:rPr lang="ru-RU" smtClean="0"/>
              <a:t>15.03.20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1B94-73A8-F34F-B69F-BA3E241E2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2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F9B6-2668-EA45-9EB2-F9C97BD56AB1}" type="datetimeFigureOut">
              <a:rPr lang="ru-RU" smtClean="0"/>
              <a:t>15.03.20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D1B94-73A8-F34F-B69F-BA3E241E2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7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F9B6-2668-EA45-9EB2-F9C97BD56AB1}" type="datetimeFigureOut">
              <a:rPr lang="ru-RU" smtClean="0"/>
              <a:t>15.03.20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D1B94-73A8-F34F-B69F-BA3E241E2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256" y="2297927"/>
            <a:ext cx="9069777" cy="1149934"/>
          </a:xfrm>
        </p:spPr>
        <p:txBody>
          <a:bodyPr>
            <a:normAutofit/>
          </a:bodyPr>
          <a:lstStyle/>
          <a:p>
            <a:r>
              <a:rPr lang="ru-RU" sz="3375" b="1" u="sng" dirty="0">
                <a:latin typeface="+mn-lt"/>
              </a:rPr>
              <a:t/>
            </a:r>
            <a:br>
              <a:rPr lang="ru-RU" sz="3375" b="1" u="sng" dirty="0">
                <a:latin typeface="+mn-lt"/>
              </a:rPr>
            </a:br>
            <a:r>
              <a:rPr lang="ru-RU" sz="3375" b="1" u="sng" dirty="0" smtClean="0">
                <a:latin typeface="+mn-lt"/>
              </a:rPr>
              <a:t>ПОЧЕЧНАЯ КОЛИКА</a:t>
            </a:r>
            <a:endParaRPr lang="ru-RU" sz="3375" b="1" u="sng" dirty="0"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40826" y="528669"/>
            <a:ext cx="4532037" cy="8309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b="1" dirty="0" err="1"/>
              <a:t>ПСПбГМУ</a:t>
            </a:r>
            <a:r>
              <a:rPr lang="ru-RU" b="1" dirty="0"/>
              <a:t> имени И. П. Павлова</a:t>
            </a:r>
          </a:p>
          <a:p>
            <a:pPr>
              <a:lnSpc>
                <a:spcPct val="100000"/>
              </a:lnSpc>
            </a:pPr>
            <a:r>
              <a:rPr lang="ru-RU" b="1" dirty="0"/>
              <a:t>Клиника урологии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1376" y="528669"/>
            <a:ext cx="3816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Школа пациентов </a:t>
            </a:r>
          </a:p>
          <a:p>
            <a:pPr algn="ctr"/>
            <a:r>
              <a:rPr lang="ru-RU" sz="2400" b="1" dirty="0"/>
              <a:t>с мочекаменной болезнью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243" y="465640"/>
            <a:ext cx="1204055" cy="1217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2966" y="4149660"/>
            <a:ext cx="83190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/>
          </a:p>
          <a:p>
            <a:pPr algn="ctr"/>
            <a:r>
              <a:rPr lang="ru-RU" sz="2700" b="1" dirty="0"/>
              <a:t>Горелов Д. С. </a:t>
            </a:r>
          </a:p>
          <a:p>
            <a:pPr algn="ctr"/>
            <a:r>
              <a:rPr lang="ru-RU" sz="2400" b="1" dirty="0"/>
              <a:t>Отделение урологии №2 (ДЛТ и ЭВХ)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0412" y="5390412"/>
            <a:ext cx="7296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100" dirty="0"/>
          </a:p>
          <a:p>
            <a:r>
              <a:rPr lang="ru-RU" sz="2100" b="1" dirty="0" smtClean="0"/>
              <a:t>2020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96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64" y="180559"/>
            <a:ext cx="1050893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ПОЧЕЧНАЯ КОЛИКА? </a:t>
            </a:r>
          </a:p>
          <a:p>
            <a:r>
              <a:rPr lang="ru-RU" sz="3200" b="1" dirty="0" smtClean="0"/>
              <a:t>ИЛИ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2564" y="1594060"/>
            <a:ext cx="3647217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АППЕНДИЦИТ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ХОЛЕЦИСТИТ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ПАНКРЕАТИТ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ПЕРФОРАЦИЯ ЯЗВЫ ЖЕЛУДКА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КИШЕЧНАЯ НЕПРОХОДИМОСТЬ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11" y="1594060"/>
            <a:ext cx="1845235" cy="1545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716" y="3565153"/>
            <a:ext cx="365523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САЛЬПИНГООФОРИТ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ПЕРЕКРУТ КИСТЫ ЯИЧНИКА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РАЗРЫВ КИСТЫ ЯИЧНИКА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ВНЕМАТОЧНАЯ БЕРЕМЕННОСТЬ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924" y="3407671"/>
            <a:ext cx="1803222" cy="1510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564" y="5461862"/>
            <a:ext cx="28899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ПИЕЛОНЕФРИТ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ЦИСТИТ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924" y="5029877"/>
            <a:ext cx="1803222" cy="1510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02664" y="1594060"/>
            <a:ext cx="327057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РАДИКУЛИТ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МЕЖРЁБЕРНАЯ НЕВРАЛГИЯ 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757" y="1525901"/>
            <a:ext cx="1845235" cy="15454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02664" y="3565153"/>
            <a:ext cx="355129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НИЖНЕДОЛЕВАЯ ПНЕВМОНИЯ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ПЛЕВРИТ 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757" y="3372483"/>
            <a:ext cx="1845235" cy="15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64" y="180559"/>
            <a:ext cx="1050893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ПОЧЕЧНАЯ КОЛИКА? </a:t>
            </a:r>
          </a:p>
          <a:p>
            <a:r>
              <a:rPr lang="ru-RU" sz="3200" b="1" dirty="0" smtClean="0"/>
              <a:t>ИЛИ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2564" y="1594060"/>
            <a:ext cx="3647217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АППЕНДИЦИТ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ХОЛЕЦИСТИТ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ПАНКРЕАТИТ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ПЕРФОРАЦИЯ ЯЗВЫ ЖЕЛУДКА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КИШЕЧНАЯ НЕПРОХОДИМОСТЬ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11" y="1594060"/>
            <a:ext cx="1845235" cy="1545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716" y="3565153"/>
            <a:ext cx="365523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САЛЬПИНГООФОРИТ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ПЕРЕКРУТ КИСТЫ ЯИЧНИКА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РАЗРЫВ КИСТЫ ЯИЧНИКА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ВНЕМАТОЧНАЯ БЕРЕМЕННОСТЬ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924" y="3407671"/>
            <a:ext cx="1803222" cy="1510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564" y="5461862"/>
            <a:ext cx="28899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ПИЕЛОНЕФРИТ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ЦИСТИТ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924" y="5029877"/>
            <a:ext cx="1803222" cy="1510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02664" y="1594060"/>
            <a:ext cx="327057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РАДИКУЛИТ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МЕЖРЁБЕРНАЯ НЕВРАЛГИЯ 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757" y="1525901"/>
            <a:ext cx="1845235" cy="15454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02664" y="3565153"/>
            <a:ext cx="355129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НИЖНЕДОЛЕВАЯ ПНЕВМОНИЯ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ПЛЕВРИТ 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757" y="3372483"/>
            <a:ext cx="1845235" cy="15454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02664" y="5461862"/>
            <a:ext cx="356841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СТЕНОКАРДИЯ 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ИНФАРКТ МИОКАРДА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757" y="4994689"/>
            <a:ext cx="1845235" cy="15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01258095"/>
              </p:ext>
            </p:extLst>
          </p:nvPr>
        </p:nvGraphicFramePr>
        <p:xfrm>
          <a:off x="1409700" y="228600"/>
          <a:ext cx="9982200" cy="654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3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1357"/>
          <a:stretch/>
        </p:blipFill>
        <p:spPr>
          <a:xfrm>
            <a:off x="138113" y="2678990"/>
            <a:ext cx="2998787" cy="3292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3442" r="11280"/>
          <a:stretch/>
        </p:blipFill>
        <p:spPr>
          <a:xfrm>
            <a:off x="4298069" y="2678990"/>
            <a:ext cx="3389463" cy="3292790"/>
          </a:xfrm>
          <a:prstGeom prst="rect">
            <a:avLst/>
          </a:prstGeom>
        </p:spPr>
      </p:pic>
      <p:sp>
        <p:nvSpPr>
          <p:cNvPr id="4" name="Стрелка влево 3"/>
          <p:cNvSpPr/>
          <p:nvPr/>
        </p:nvSpPr>
        <p:spPr>
          <a:xfrm>
            <a:off x="1908413" y="4325385"/>
            <a:ext cx="1158873" cy="61557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5400000">
            <a:off x="5153988" y="4569162"/>
            <a:ext cx="1157832" cy="74359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8113" y="515693"/>
            <a:ext cx="4794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УЛЬТРАЗВУКОВОЕ ИССЛЕДОВАНИЕ</a:t>
            </a:r>
          </a:p>
          <a:p>
            <a:r>
              <a:rPr lang="ru-RU" sz="2400" b="1" dirty="0" smtClean="0"/>
              <a:t>ПОЧЕК И МОЧЕВОГО ПУЗЫРЯ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702" y="2678990"/>
            <a:ext cx="3186717" cy="329279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rot="766431">
            <a:off x="10382742" y="4017598"/>
            <a:ext cx="1158873" cy="61557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77099" y="2222500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КАМЕНЬ В ПОЧКЕ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87566" y="2222500"/>
            <a:ext cx="381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РАСШИРЕНИЕ ЧАШЕЧЕК И ЛОХАНКИ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02519" y="2222500"/>
            <a:ext cx="348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КАМЕНЬ В УСТЬЕ МОЧЕТОЧНИКА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8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44" y="2354317"/>
            <a:ext cx="3715464" cy="3995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7124" y="1985021"/>
            <a:ext cx="2434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3D </a:t>
            </a:r>
            <a:r>
              <a:rPr lang="ru-RU" sz="2000" b="1" dirty="0" smtClean="0"/>
              <a:t>РЕКОНСТРУКЦИЯ</a:t>
            </a:r>
            <a:endParaRPr lang="ru-RU" sz="2000" b="1" dirty="0"/>
          </a:p>
        </p:txBody>
      </p:sp>
      <p:sp>
        <p:nvSpPr>
          <p:cNvPr id="4" name="Стрелка влево 3"/>
          <p:cNvSpPr/>
          <p:nvPr/>
        </p:nvSpPr>
        <p:spPr>
          <a:xfrm rot="1641209">
            <a:off x="3496739" y="4109514"/>
            <a:ext cx="978408" cy="484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0169" y="565973"/>
            <a:ext cx="5864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КОМПЬЮТЕРНАЯ ТОМОГРАФИЯ</a:t>
            </a:r>
            <a:endParaRPr lang="ru-RU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453123" y="1954207"/>
            <a:ext cx="3015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БЕЗ КОНТРАСТИРОВАНИЯ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029" y="2354317"/>
            <a:ext cx="3802190" cy="3995026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 rot="9116953">
            <a:off x="7974048" y="4306022"/>
            <a:ext cx="955189" cy="44595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47700"/>
            <a:ext cx="5814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ЛАБОРАТОРНАЯ ДИАГНОСТИКА</a:t>
            </a:r>
            <a:endParaRPr lang="ru-RU" sz="32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52406">
            <a:off x="4224004" y="3077580"/>
            <a:ext cx="5239443" cy="20945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024" y="2095499"/>
            <a:ext cx="3150976" cy="389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425700"/>
            <a:ext cx="4189224" cy="2805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b="1" dirty="0" smtClean="0"/>
              <a:t>КЛИНИЧЕСКИЙ АНАЛИЗ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 </a:t>
            </a:r>
            <a:r>
              <a:rPr lang="ru-RU" sz="2400" b="1" dirty="0" smtClean="0"/>
              <a:t>    КРОВИ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b="1" dirty="0" smtClean="0"/>
              <a:t>БИОХИМИЧЕСКИЙ АНАЛИЗ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 </a:t>
            </a:r>
            <a:r>
              <a:rPr lang="ru-RU" sz="2400" b="1" dirty="0" smtClean="0"/>
              <a:t>    КРОВИ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b="1" dirty="0" smtClean="0"/>
              <a:t>ОБЩИЙ АНАЛИЗ МОЧИ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69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724" y="411163"/>
            <a:ext cx="58324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КОНСЕРВАТИВНОЕ ЛЕЧЕНИЕ </a:t>
            </a:r>
          </a:p>
          <a:p>
            <a:r>
              <a:rPr lang="ru-RU" sz="3200" b="1" u="sng" dirty="0" smtClean="0"/>
              <a:t>ПОЧЕЧНОЙ КОЛИКИ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69" y="1647528"/>
            <a:ext cx="6693702" cy="408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253" y="2540000"/>
            <a:ext cx="47509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b="1" dirty="0" smtClean="0"/>
              <a:t>НЕСТЕРОИДНЫЕ</a:t>
            </a:r>
          </a:p>
          <a:p>
            <a:r>
              <a:rPr lang="ru-RU" sz="2400" b="1" dirty="0" smtClean="0"/>
              <a:t>     ПРОТИВОВОСПАЛИТЕЛЬНЫЕ</a:t>
            </a:r>
          </a:p>
          <a:p>
            <a:r>
              <a:rPr lang="ru-RU" sz="2400" b="1" dirty="0" smtClean="0"/>
              <a:t>     ПРЕПАРАТЫ (НПВС)</a:t>
            </a:r>
          </a:p>
          <a:p>
            <a:endParaRPr lang="ru-RU" sz="2400" b="1" dirty="0" smtClean="0"/>
          </a:p>
          <a:p>
            <a:pPr marL="285750" indent="-285750">
              <a:buFont typeface="Arial" charset="0"/>
              <a:buChar char="•"/>
            </a:pPr>
            <a:r>
              <a:rPr lang="ru-RU" sz="2400" b="1" dirty="0" smtClean="0"/>
              <a:t>СПАЗМОЛИТИКИ</a:t>
            </a:r>
          </a:p>
          <a:p>
            <a:endParaRPr lang="ru-RU" sz="2400" b="1" dirty="0" smtClean="0"/>
          </a:p>
          <a:p>
            <a:pPr marL="285750" indent="-285750">
              <a:buFont typeface="Arial" charset="0"/>
              <a:buChar char="•"/>
            </a:pPr>
            <a:r>
              <a:rPr lang="ru-RU" sz="2400" b="1" dirty="0" smtClean="0"/>
              <a:t>НАРКОТИЧЕСКИЕ АНАЛЬГЕТИКИ</a:t>
            </a:r>
          </a:p>
        </p:txBody>
      </p:sp>
    </p:spTree>
    <p:extLst>
      <p:ext uri="{BB962C8B-B14F-4D97-AF65-F5344CB8AC3E}">
        <p14:creationId xmlns:p14="http://schemas.microsoft.com/office/powerpoint/2010/main" val="5022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72" y="367325"/>
            <a:ext cx="5501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ЛЕЧЕНИЕ ПОЧЕЧНОЙ КОЛИКИ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00" y="1009745"/>
            <a:ext cx="5006570" cy="532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0" y="2044700"/>
            <a:ext cx="5049044" cy="3672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775" y="1162412"/>
            <a:ext cx="3725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ДРЕНИРОВАНИЕ СТЕНТОМ</a:t>
            </a:r>
            <a:endParaRPr lang="ru-RU" sz="24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940300" y="299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83" y="1179124"/>
            <a:ext cx="633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ЧРЕСКОЖНАЯ ПУНКЦИОННАЯ НЕФРОСТОМИЯ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24" y="1892300"/>
            <a:ext cx="3986705" cy="4000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576" y="1295964"/>
            <a:ext cx="5280982" cy="47085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3906" y="298389"/>
            <a:ext cx="5501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/>
              <a:t>ЛЕЧЕНИЕ ПОЧЕЧНОЙ КОЛИКИ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934298" y="34079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452" y="825500"/>
            <a:ext cx="3315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ЭФФЕКТИВНОСТЬ</a:t>
            </a:r>
            <a:endParaRPr lang="ru-RU" sz="32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6" y="2209800"/>
            <a:ext cx="3302794" cy="2402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725" y="1790700"/>
            <a:ext cx="3367414" cy="3379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5970" y="24130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=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03002" y="3013164"/>
            <a:ext cx="101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СТЕНТ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86800" y="3013164"/>
            <a:ext cx="208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НЕФРОСТОМА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66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0453" y="2606925"/>
            <a:ext cx="62692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ДЕЛАТЬ ЛИ СРОЧНУЮ ОПЕРАЦИЮ</a:t>
            </a:r>
          </a:p>
          <a:p>
            <a:r>
              <a:rPr lang="ru-RU" sz="3200" b="1" dirty="0" smtClean="0"/>
              <a:t>ПРИ ПОЧЕЧНОЙ КОЛИКЕ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070" y="1060450"/>
            <a:ext cx="4649341" cy="38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868" y="1079938"/>
            <a:ext cx="343359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179" y="101025"/>
            <a:ext cx="1534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ВАЖНО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6179" y="965200"/>
            <a:ext cx="82961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/>
              <a:t>ПОЧЕЧНАЯ КОЛИКА - НЕОТЛОЖНОЕ СОСТОЯНИЕ,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     ТРЕБУЮЩЕЕ ОБСЛЕДОВАНИЯ И ЛЕЧЕНИЯ В СТАЦИОНАРЕ</a:t>
            </a:r>
          </a:p>
          <a:p>
            <a:pPr>
              <a:lnSpc>
                <a:spcPct val="150000"/>
              </a:lnSpc>
            </a:pPr>
            <a:endParaRPr lang="ru-RU" b="1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/>
              <a:t>НЕ НУЖНО ЗАНИМАТЬСЯ САМОЛЕЧЕНИЕМ, ОСОБЕННО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dirty="0" smtClean="0"/>
              <a:t>    ЕСЛИ ДИАГНОЗ НЕ ПОДТВЕРЖДЁН</a:t>
            </a:r>
          </a:p>
          <a:p>
            <a:pPr>
              <a:lnSpc>
                <a:spcPct val="150000"/>
              </a:lnSpc>
            </a:pPr>
            <a:endParaRPr lang="ru-RU" b="1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/>
              <a:t>ЧАСТЫЕ ПОЗЫВЫ К МОЧЕИСПУСКАНИЮ МОГУТ БЫТЬ</a:t>
            </a:r>
          </a:p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dirty="0" smtClean="0"/>
              <a:t>    ПРОЯВЛЕНИЕМ ПОЧЕЧНОЙ КОЛИКИ</a:t>
            </a:r>
          </a:p>
          <a:p>
            <a:pPr>
              <a:lnSpc>
                <a:spcPct val="150000"/>
              </a:lnSpc>
            </a:pPr>
            <a:endParaRPr lang="ru-RU" b="1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/>
              <a:t>ВЫСОКАЯ ТЕМПЕРАТУРА ТЕЛА ПРИ ПОЧЕЧНОЙ КОЛИКЕ </a:t>
            </a:r>
            <a:r>
              <a:rPr lang="mr-IN" b="1" dirty="0" smtClean="0"/>
              <a:t>–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      ПОКАЗАНИЕ К ЭКСТРЕННОМУ ДРЕНИРОВАНИЮ ПОЧКИ</a:t>
            </a:r>
          </a:p>
          <a:p>
            <a:pPr>
              <a:lnSpc>
                <a:spcPct val="150000"/>
              </a:lnSpc>
            </a:pPr>
            <a:endParaRPr lang="ru-RU" b="1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/>
              <a:t>НЕФРОСТОМА И СТЕНТ ОДИНАКОВО ЭФФЕКТИВНЫ ДЛЯ ДРЕНИРОВАНИЯ ПОЧКИ</a:t>
            </a: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8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8376" y="747384"/>
            <a:ext cx="5968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БЛАГОДАРЮ ЗА ВНИМАНИЕ!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183" y="1814919"/>
            <a:ext cx="7454878" cy="48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593779"/>
            <a:ext cx="9461500" cy="5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178" y="334032"/>
            <a:ext cx="6786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ГДЕ БОЛИТ ПРИ ПОЧЕЧНОЙ КОЛИКЕ?</a:t>
            </a:r>
            <a:endParaRPr lang="ru-RU" sz="32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20" y="2197536"/>
            <a:ext cx="5786339" cy="3860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69" y="2066814"/>
            <a:ext cx="5159415" cy="3991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9326" y="1711084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ЖЕНЩИНЫ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45229" y="1706442"/>
            <a:ext cx="1689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МУЖЧИНЫ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018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64" y="180559"/>
            <a:ext cx="1050893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ПОЧЕЧНАЯ КОЛИКА? </a:t>
            </a:r>
          </a:p>
          <a:p>
            <a:r>
              <a:rPr lang="ru-RU" sz="3200" b="1" dirty="0" smtClean="0"/>
              <a:t>ИЛИ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577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64" y="180559"/>
            <a:ext cx="1050893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ПОЧЕЧНАЯ КОЛИКА? </a:t>
            </a:r>
          </a:p>
          <a:p>
            <a:r>
              <a:rPr lang="ru-RU" sz="3200" b="1" dirty="0" smtClean="0"/>
              <a:t>ИЛИ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2564" y="1594060"/>
            <a:ext cx="3647217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АППЕНДИЦИТ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ХОЛЕЦИСТИТ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ПАНКРЕАТИТ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ПЕРФОРАЦИЯ ЯЗВЫ ЖЕЛУДКА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КИШЕЧНАЯ НЕПРОХОДИМОСТЬ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11" y="1594060"/>
            <a:ext cx="1845235" cy="15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64" y="180559"/>
            <a:ext cx="1050893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ПОЧЕЧНАЯ КОЛИКА? </a:t>
            </a:r>
          </a:p>
          <a:p>
            <a:r>
              <a:rPr lang="ru-RU" sz="3200" b="1" dirty="0" smtClean="0"/>
              <a:t>ИЛИ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2564" y="1594060"/>
            <a:ext cx="3647217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АППЕНДИЦИТ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ХОЛЕЦИСТИТ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ПАНКРЕАТИТ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ПЕРФОРАЦИЯ ЯЗВЫ ЖЕЛУДКА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КИШЕЧНАЯ НЕПРОХОДИМОСТЬ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11" y="1594060"/>
            <a:ext cx="1845235" cy="1545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716" y="3565153"/>
            <a:ext cx="365523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САЛЬПИНГООФОРИТ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ПЕРЕКРУТ КИСТЫ ЯИЧНИКА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РАЗРЫВ КИСТЫ ЯИЧНИКА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ВНЕМАТОЧНАЯ БЕРЕМЕННОСТЬ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924" y="3407671"/>
            <a:ext cx="1803222" cy="15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64" y="180559"/>
            <a:ext cx="1050893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ПОЧЕЧНАЯ КОЛИКА? </a:t>
            </a:r>
          </a:p>
          <a:p>
            <a:r>
              <a:rPr lang="ru-RU" sz="3200" b="1" dirty="0" smtClean="0"/>
              <a:t>ИЛИ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2564" y="1594060"/>
            <a:ext cx="3647217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АППЕНДИЦИТ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ХОЛЕЦИСТИТ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ПАНКРЕАТИТ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ПЕРФОРАЦИЯ ЯЗВЫ ЖЕЛУДКА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КИШЕЧНАЯ НЕПРОХОДИМОСТЬ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11" y="1594060"/>
            <a:ext cx="1845235" cy="1545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716" y="3565153"/>
            <a:ext cx="365523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САЛЬПИНГООФОРИТ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ПЕРЕКРУТ КИСТЫ ЯИЧНИКА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РАЗРЫВ КИСТЫ ЯИЧНИКА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ВНЕМАТОЧНАЯ БЕРЕМЕННОСТЬ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924" y="3407671"/>
            <a:ext cx="1803222" cy="1510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564" y="5461862"/>
            <a:ext cx="28899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ПИЕЛОНЕФРИТ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ЦИСТИТ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924" y="5029877"/>
            <a:ext cx="1803222" cy="15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64" y="180559"/>
            <a:ext cx="1050893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ПОЧЕЧНАЯ КОЛИКА? </a:t>
            </a:r>
          </a:p>
          <a:p>
            <a:r>
              <a:rPr lang="ru-RU" sz="3200" b="1" dirty="0" smtClean="0"/>
              <a:t>ИЛИ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2564" y="1594060"/>
            <a:ext cx="3647217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АППЕНДИЦИТ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ХОЛЕЦИСТИТ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ПАНКРЕАТИТ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ПЕРФОРАЦИЯ ЯЗВЫ ЖЕЛУДКА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КИШЕЧНАЯ НЕПРОХОДИМОСТЬ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11" y="1594060"/>
            <a:ext cx="1845235" cy="1545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716" y="3565153"/>
            <a:ext cx="365523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САЛЬПИНГООФОРИТ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ПЕРЕКРУТ КИСТЫ ЯИЧНИКА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РАЗРЫВ КИСТЫ ЯИЧНИКА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ВНЕМАТОЧНАЯ БЕРЕМЕННОСТЬ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924" y="3407671"/>
            <a:ext cx="1803222" cy="1510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564" y="5461862"/>
            <a:ext cx="28899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ПИЕЛОНЕФРИТ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ОСТРЫЙ ЦИСТИТ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924" y="5029877"/>
            <a:ext cx="1803222" cy="1510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02664" y="1594060"/>
            <a:ext cx="327057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РАДИКУЛИТ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МЕЖРЁБЕРНАЯ НЕВРАЛГИЯ 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757" y="1525901"/>
            <a:ext cx="1845235" cy="15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360</Words>
  <Application>Microsoft Macintosh PowerPoint</Application>
  <PresentationFormat>Широкоэкранный</PresentationFormat>
  <Paragraphs>151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Mangal</vt:lpstr>
      <vt:lpstr>Arial</vt:lpstr>
      <vt:lpstr>Тема Office</vt:lpstr>
      <vt:lpstr> ПОЧЕЧНАЯ КОЛИКА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ПОЧЕЧНАЯ КОЛИКА</dc:title>
  <dc:creator>пользователь Microsoft Office</dc:creator>
  <cp:lastModifiedBy>пользователь Microsoft Office</cp:lastModifiedBy>
  <cp:revision>24</cp:revision>
  <dcterms:created xsi:type="dcterms:W3CDTF">2020-03-14T19:36:19Z</dcterms:created>
  <dcterms:modified xsi:type="dcterms:W3CDTF">2020-03-15T07:43:57Z</dcterms:modified>
</cp:coreProperties>
</file>